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45" r:id="rId2"/>
    <p:sldId id="629" r:id="rId3"/>
    <p:sldId id="630" r:id="rId4"/>
    <p:sldId id="631" r:id="rId5"/>
    <p:sldId id="632" r:id="rId6"/>
    <p:sldId id="633" r:id="rId7"/>
    <p:sldId id="634" r:id="rId8"/>
    <p:sldId id="655" r:id="rId9"/>
    <p:sldId id="656" r:id="rId10"/>
    <p:sldId id="658" r:id="rId11"/>
    <p:sldId id="657" r:id="rId12"/>
    <p:sldId id="659" r:id="rId13"/>
    <p:sldId id="606" r:id="rId14"/>
    <p:sldId id="607" r:id="rId15"/>
    <p:sldId id="660" r:id="rId16"/>
    <p:sldId id="661" r:id="rId17"/>
    <p:sldId id="662" r:id="rId18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420B"/>
    <a:srgbClr val="1600B6"/>
    <a:srgbClr val="CCCCFF"/>
    <a:srgbClr val="B50069"/>
    <a:srgbClr val="EAEC5E"/>
    <a:srgbClr val="114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9278" autoAdjust="0"/>
  </p:normalViewPr>
  <p:slideViewPr>
    <p:cSldViewPr>
      <p:cViewPr>
        <p:scale>
          <a:sx n="70" d="100"/>
          <a:sy n="70" d="100"/>
        </p:scale>
        <p:origin x="-1380" y="-198"/>
      </p:cViewPr>
      <p:guideLst>
        <p:guide orient="horz" pos="21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706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1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0088"/>
            <a:ext cx="4598988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35038" y="4389438"/>
            <a:ext cx="5140325" cy="426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57" tIns="45123" rIns="91857" bIns="45123">
            <a:spAutoFit/>
          </a:bodyPr>
          <a:lstStyle/>
          <a:p>
            <a:pPr algn="l" defTabSz="928688">
              <a:defRPr/>
            </a:pP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Class Notes: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  <a:p>
            <a:pPr algn="l" defTabSz="928688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4712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74888"/>
            <a:ext cx="7772400" cy="39401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74888"/>
            <a:ext cx="3810000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4888"/>
            <a:ext cx="3810000" cy="394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74888"/>
            <a:ext cx="7772400" cy="394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18346" y="6364288"/>
            <a:ext cx="58349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  <a:defRPr/>
            </a:pPr>
            <a:fld id="{1D0CC956-671A-4661-92E8-85A9256A3A6B}" type="slidenum">
              <a:rPr lang="en-US" sz="1200" b="1" i="1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defRPr/>
              </a:pPr>
              <a:t>‹#›</a:t>
            </a:fld>
            <a:r>
              <a:rPr lang="en-US" sz="1200" b="1" i="1" dirty="0" smtClean="0">
                <a:solidFill>
                  <a:schemeClr val="tx1"/>
                </a:solidFill>
              </a:rPr>
              <a:t>/</a:t>
            </a:r>
            <a:r>
              <a:rPr lang="en-US" sz="1200" b="1" i="1" dirty="0" smtClean="0">
                <a:solidFill>
                  <a:schemeClr val="tx1"/>
                </a:solidFill>
              </a:rPr>
              <a:t>17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6370638"/>
            <a:ext cx="8559800" cy="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500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operability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en.wikipedia.org/wiki/Network_top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oftware_portability" TargetMode="External"/><Relationship Id="rId5" Type="http://schemas.openxmlformats.org/officeDocument/2006/relationships/hyperlink" Target="http://en.wikipedia.org/wiki/Platform_(computing)" TargetMode="External"/><Relationship Id="rId4" Type="http://schemas.openxmlformats.org/officeDocument/2006/relationships/hyperlink" Target="http://en.wikipedia.org/wiki/Open_sourc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Scalabi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Modifiability&amp;action=edit&amp;redlink=1" TargetMode="External"/><Relationship Id="rId2" Type="http://schemas.openxmlformats.org/officeDocument/2006/relationships/hyperlink" Target="http://en.wikipedia.org/wiki/Maintainabil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estability" TargetMode="External"/><Relationship Id="rId5" Type="http://schemas.openxmlformats.org/officeDocument/2006/relationships/hyperlink" Target="http://en.wikipedia.org/wiki/Supportability" TargetMode="External"/><Relationship Id="rId4" Type="http://schemas.openxmlformats.org/officeDocument/2006/relationships/hyperlink" Target="http://en.wikipedia.org/wiki/Extensibility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ean_time_to_recovery" TargetMode="External"/><Relationship Id="rId13" Type="http://schemas.openxmlformats.org/officeDocument/2006/relationships/hyperlink" Target="http://en.wikipedia.org/wiki/Quality_(business)" TargetMode="External"/><Relationship Id="rId3" Type="http://schemas.openxmlformats.org/officeDocument/2006/relationships/hyperlink" Target="http://en.wikipedia.org/wiki/Service_level_agreement" TargetMode="External"/><Relationship Id="rId7" Type="http://schemas.openxmlformats.org/officeDocument/2006/relationships/hyperlink" Target="http://en.wikipedia.org/wiki/Recovery" TargetMode="External"/><Relationship Id="rId12" Type="http://schemas.openxmlformats.org/officeDocument/2006/relationships/hyperlink" Target="http://en.wikipedia.org/wiki/Robustness_(computer_science)" TargetMode="External"/><Relationship Id="rId2" Type="http://schemas.openxmlformats.org/officeDocument/2006/relationships/hyperlink" Target="http://en.wikipedia.org/wiki/Availabil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/index.php?title=Failure_management&amp;action=edit&amp;redlink=1" TargetMode="External"/><Relationship Id="rId11" Type="http://schemas.openxmlformats.org/officeDocument/2006/relationships/hyperlink" Target="http://en.wikipedia.org/wiki/Resilience_(network)" TargetMode="External"/><Relationship Id="rId5" Type="http://schemas.openxmlformats.org/officeDocument/2006/relationships/hyperlink" Target="http://en.wikipedia.org/wiki/Disaster_recovery" TargetMode="External"/><Relationship Id="rId15" Type="http://schemas.openxmlformats.org/officeDocument/2006/relationships/hyperlink" Target="http://en.wikipedia.org/wiki/Stability" TargetMode="External"/><Relationship Id="rId10" Type="http://schemas.openxmlformats.org/officeDocument/2006/relationships/hyperlink" Target="http://en.wikipedia.org/wiki/Mean_time_between_failures" TargetMode="External"/><Relationship Id="rId4" Type="http://schemas.openxmlformats.org/officeDocument/2006/relationships/hyperlink" Target="http://en.wikipedia.org/wiki/Backup" TargetMode="External"/><Relationship Id="rId9" Type="http://schemas.openxmlformats.org/officeDocument/2006/relationships/hyperlink" Target="http://en.wikipedia.org/wiki/Reliability_engineering" TargetMode="External"/><Relationship Id="rId14" Type="http://schemas.openxmlformats.org/officeDocument/2006/relationships/hyperlink" Target="http://en.wikipedia.org/wiki/Efficac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nfiguration_management" TargetMode="External"/><Relationship Id="rId13" Type="http://schemas.openxmlformats.org/officeDocument/2006/relationships/hyperlink" Target="http://en.wikipedia.org/w/index.php?title=Failure_management&amp;action=edit&amp;redlink=1" TargetMode="External"/><Relationship Id="rId18" Type="http://schemas.openxmlformats.org/officeDocument/2006/relationships/hyperlink" Target="http://en.wikipedia.org/wiki/Network_topology" TargetMode="External"/><Relationship Id="rId3" Type="http://schemas.openxmlformats.org/officeDocument/2006/relationships/hyperlink" Target="http://en.wikipedia.org/wiki/Availability" TargetMode="External"/><Relationship Id="rId7" Type="http://schemas.openxmlformats.org/officeDocument/2006/relationships/hyperlink" Target="http://en.wikipedia.org/wiki/Compliance" TargetMode="External"/><Relationship Id="rId12" Type="http://schemas.openxmlformats.org/officeDocument/2006/relationships/hyperlink" Target="http://en.wikipedia.org/wiki/Extensibility" TargetMode="External"/><Relationship Id="rId17" Type="http://schemas.openxmlformats.org/officeDocument/2006/relationships/hyperlink" Target="http://en.wikipedia.org/w/index.php?title=Modifiability&amp;action=edit&amp;redlink=1" TargetMode="External"/><Relationship Id="rId2" Type="http://schemas.openxmlformats.org/officeDocument/2006/relationships/hyperlink" Target="http://en.wikipedia.org/wiki/Accessibility" TargetMode="External"/><Relationship Id="rId16" Type="http://schemas.openxmlformats.org/officeDocument/2006/relationships/hyperlink" Target="http://en.wikipedia.org/wiki/Maintainabilit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Certification" TargetMode="External"/><Relationship Id="rId11" Type="http://schemas.openxmlformats.org/officeDocument/2006/relationships/hyperlink" Target="http://en.wikipedia.org/wiki/Escrow" TargetMode="External"/><Relationship Id="rId5" Type="http://schemas.openxmlformats.org/officeDocument/2006/relationships/hyperlink" Target="http://en.wikipedia.org/wiki/Backup" TargetMode="External"/><Relationship Id="rId15" Type="http://schemas.openxmlformats.org/officeDocument/2006/relationships/hyperlink" Target="http://en.wikipedia.org/wiki/Interoperability" TargetMode="External"/><Relationship Id="rId10" Type="http://schemas.openxmlformats.org/officeDocument/2006/relationships/hyperlink" Target="http://en.wikipedia.org/wiki/Disaster_recovery" TargetMode="External"/><Relationship Id="rId4" Type="http://schemas.openxmlformats.org/officeDocument/2006/relationships/hyperlink" Target="http://en.wikipedia.org/wiki/Service_level_agreement" TargetMode="External"/><Relationship Id="rId9" Type="http://schemas.openxmlformats.org/officeDocument/2006/relationships/hyperlink" Target="http://en.wikipedia.org/wiki/Documentation" TargetMode="External"/><Relationship Id="rId14" Type="http://schemas.openxmlformats.org/officeDocument/2006/relationships/hyperlink" Target="http://en.wikipedia.org/wiki/Software_license_agreemen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ivacy" TargetMode="External"/><Relationship Id="rId13" Type="http://schemas.openxmlformats.org/officeDocument/2006/relationships/hyperlink" Target="http://en.wikipedia.org/wiki/Mean_time_to_recovery" TargetMode="External"/><Relationship Id="rId18" Type="http://schemas.openxmlformats.org/officeDocument/2006/relationships/hyperlink" Target="http://en.wikipedia.org/wiki/Robustness_(computer_science)" TargetMode="External"/><Relationship Id="rId26" Type="http://schemas.openxmlformats.org/officeDocument/2006/relationships/hyperlink" Target="http://en.wikipedia.org/wiki/Usability" TargetMode="External"/><Relationship Id="rId3" Type="http://schemas.openxmlformats.org/officeDocument/2006/relationships/hyperlink" Target="http://en.wikipedia.org/wiki/Operability" TargetMode="External"/><Relationship Id="rId21" Type="http://schemas.openxmlformats.org/officeDocument/2006/relationships/hyperlink" Target="http://en.wikipedia.org/wiki/Backward_compatibility" TargetMode="External"/><Relationship Id="rId7" Type="http://schemas.openxmlformats.org/officeDocument/2006/relationships/hyperlink" Target="http://en.wikipedia.org/wiki/Price" TargetMode="External"/><Relationship Id="rId12" Type="http://schemas.openxmlformats.org/officeDocument/2006/relationships/hyperlink" Target="http://en.wikipedia.org/wiki/Recovery" TargetMode="External"/><Relationship Id="rId17" Type="http://schemas.openxmlformats.org/officeDocument/2006/relationships/hyperlink" Target="http://en.wikipedia.org/wiki/Response_Time#Data_processing" TargetMode="External"/><Relationship Id="rId25" Type="http://schemas.openxmlformats.org/officeDocument/2006/relationships/hyperlink" Target="http://en.wikipedia.org/wiki/Testability" TargetMode="External"/><Relationship Id="rId2" Type="http://schemas.openxmlformats.org/officeDocument/2006/relationships/hyperlink" Target="http://en.wikipedia.org/wiki/Open_source" TargetMode="External"/><Relationship Id="rId16" Type="http://schemas.openxmlformats.org/officeDocument/2006/relationships/hyperlink" Target="http://en.wikipedia.org/wiki/Resilience_(network)" TargetMode="External"/><Relationship Id="rId20" Type="http://schemas.openxmlformats.org/officeDocument/2006/relationships/hyperlink" Target="http://en.wikipedia.org/wiki/Securit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Platform_(computing)" TargetMode="External"/><Relationship Id="rId11" Type="http://schemas.openxmlformats.org/officeDocument/2006/relationships/hyperlink" Target="http://en.wikipedia.org/wiki/Efficacy" TargetMode="External"/><Relationship Id="rId24" Type="http://schemas.openxmlformats.org/officeDocument/2006/relationships/hyperlink" Target="http://en.wikipedia.org/wiki/Supportability" TargetMode="External"/><Relationship Id="rId5" Type="http://schemas.openxmlformats.org/officeDocument/2006/relationships/hyperlink" Target="http://en.wikipedia.org/wiki/Performance_engineering" TargetMode="External"/><Relationship Id="rId15" Type="http://schemas.openxmlformats.org/officeDocument/2006/relationships/hyperlink" Target="http://en.wikipedia.org/wiki/Mean_time_between_failures" TargetMode="External"/><Relationship Id="rId23" Type="http://schemas.openxmlformats.org/officeDocument/2006/relationships/hyperlink" Target="http://en.wikipedia.org/wiki/Safety" TargetMode="External"/><Relationship Id="rId10" Type="http://schemas.openxmlformats.org/officeDocument/2006/relationships/hyperlink" Target="http://en.wikipedia.org/wiki/Quality_(business)" TargetMode="External"/><Relationship Id="rId19" Type="http://schemas.openxmlformats.org/officeDocument/2006/relationships/hyperlink" Target="http://en.wikipedia.org/wiki/Scalability" TargetMode="External"/><Relationship Id="rId4" Type="http://schemas.openxmlformats.org/officeDocument/2006/relationships/hyperlink" Target="http://en.wikipedia.org/wiki/Computer_performance" TargetMode="External"/><Relationship Id="rId9" Type="http://schemas.openxmlformats.org/officeDocument/2006/relationships/hyperlink" Target="http://en.wikipedia.org/wiki/Software_portability" TargetMode="External"/><Relationship Id="rId14" Type="http://schemas.openxmlformats.org/officeDocument/2006/relationships/hyperlink" Target="http://en.wikipedia.org/wiki/Reliability_engineering" TargetMode="External"/><Relationship Id="rId22" Type="http://schemas.openxmlformats.org/officeDocument/2006/relationships/hyperlink" Target="http://en.wikipedia.org/wiki/Stabilit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ivacy" TargetMode="External"/><Relationship Id="rId13" Type="http://schemas.openxmlformats.org/officeDocument/2006/relationships/hyperlink" Target="http://en.wikipedia.org/wiki/Interoperability" TargetMode="External"/><Relationship Id="rId3" Type="http://schemas.openxmlformats.org/officeDocument/2006/relationships/hyperlink" Target="http://en.wikipedia.org/wiki/Compliance" TargetMode="External"/><Relationship Id="rId7" Type="http://schemas.openxmlformats.org/officeDocument/2006/relationships/hyperlink" Target="http://en.wikipedia.org/wiki/Operability" TargetMode="External"/><Relationship Id="rId12" Type="http://schemas.openxmlformats.org/officeDocument/2006/relationships/hyperlink" Target="http://en.wikipedia.org/wiki/Network_topology" TargetMode="External"/><Relationship Id="rId2" Type="http://schemas.openxmlformats.org/officeDocument/2006/relationships/hyperlink" Target="http://en.wikipedia.org/wiki/Certification" TargetMode="External"/><Relationship Id="rId16" Type="http://schemas.openxmlformats.org/officeDocument/2006/relationships/hyperlink" Target="http://en.wikipedia.org/wiki/Performance_engineeri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Documentation" TargetMode="External"/><Relationship Id="rId11" Type="http://schemas.openxmlformats.org/officeDocument/2006/relationships/hyperlink" Target="http://en.wikipedia.org/wiki/Scalability" TargetMode="External"/><Relationship Id="rId5" Type="http://schemas.openxmlformats.org/officeDocument/2006/relationships/hyperlink" Target="http://en.wikipedia.org/wiki/Software_license_agreement" TargetMode="External"/><Relationship Id="rId15" Type="http://schemas.openxmlformats.org/officeDocument/2006/relationships/hyperlink" Target="http://en.wikipedia.org/wiki/Platform_(computing)" TargetMode="External"/><Relationship Id="rId10" Type="http://schemas.openxmlformats.org/officeDocument/2006/relationships/hyperlink" Target="http://en.wikipedia.org/wiki/Usability" TargetMode="External"/><Relationship Id="rId4" Type="http://schemas.openxmlformats.org/officeDocument/2006/relationships/hyperlink" Target="http://en.wikipedia.org/wiki/Escrow" TargetMode="External"/><Relationship Id="rId9" Type="http://schemas.openxmlformats.org/officeDocument/2006/relationships/hyperlink" Target="http://en.wikipedia.org/wiki/Safety" TargetMode="External"/><Relationship Id="rId14" Type="http://schemas.openxmlformats.org/officeDocument/2006/relationships/hyperlink" Target="http://en.wikipedia.org/wiki/Open_sourc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vailability" TargetMode="External"/><Relationship Id="rId13" Type="http://schemas.openxmlformats.org/officeDocument/2006/relationships/hyperlink" Target="http://en.wikipedia.org/wiki/Recovery" TargetMode="External"/><Relationship Id="rId18" Type="http://schemas.openxmlformats.org/officeDocument/2006/relationships/hyperlink" Target="http://en.wikipedia.org/wiki/Robustness_(computer_science)" TargetMode="External"/><Relationship Id="rId3" Type="http://schemas.openxmlformats.org/officeDocument/2006/relationships/hyperlink" Target="http://en.wikipedia.org/w/index.php?title=Modifiability&amp;action=edit&amp;redlink=1" TargetMode="External"/><Relationship Id="rId21" Type="http://schemas.openxmlformats.org/officeDocument/2006/relationships/hyperlink" Target="http://en.wikipedia.org/wiki/Stability" TargetMode="External"/><Relationship Id="rId7" Type="http://schemas.openxmlformats.org/officeDocument/2006/relationships/hyperlink" Target="http://en.wikipedia.org/wiki/Testability" TargetMode="External"/><Relationship Id="rId12" Type="http://schemas.openxmlformats.org/officeDocument/2006/relationships/hyperlink" Target="http://en.wikipedia.org/w/index.php?title=Failure_management&amp;action=edit&amp;redlink=1" TargetMode="External"/><Relationship Id="rId17" Type="http://schemas.openxmlformats.org/officeDocument/2006/relationships/hyperlink" Target="http://en.wikipedia.org/wiki/Resilience_(network)" TargetMode="External"/><Relationship Id="rId2" Type="http://schemas.openxmlformats.org/officeDocument/2006/relationships/hyperlink" Target="http://en.wikipedia.org/wiki/Maintainability" TargetMode="External"/><Relationship Id="rId16" Type="http://schemas.openxmlformats.org/officeDocument/2006/relationships/hyperlink" Target="http://en.wikipedia.org/wiki/Mean_time_between_failures" TargetMode="External"/><Relationship Id="rId20" Type="http://schemas.openxmlformats.org/officeDocument/2006/relationships/hyperlink" Target="http://en.wikipedia.org/wiki/Efficac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Supportability" TargetMode="External"/><Relationship Id="rId11" Type="http://schemas.openxmlformats.org/officeDocument/2006/relationships/hyperlink" Target="http://en.wikipedia.org/wiki/Disaster_recovery" TargetMode="External"/><Relationship Id="rId5" Type="http://schemas.openxmlformats.org/officeDocument/2006/relationships/hyperlink" Target="http://en.wikipedia.org/wiki/Software_portability" TargetMode="External"/><Relationship Id="rId15" Type="http://schemas.openxmlformats.org/officeDocument/2006/relationships/hyperlink" Target="http://en.wikipedia.org/wiki/Reliability_engineering" TargetMode="External"/><Relationship Id="rId10" Type="http://schemas.openxmlformats.org/officeDocument/2006/relationships/hyperlink" Target="http://en.wikipedia.org/wiki/Backup" TargetMode="External"/><Relationship Id="rId19" Type="http://schemas.openxmlformats.org/officeDocument/2006/relationships/hyperlink" Target="http://en.wikipedia.org/wiki/Quality_(business)" TargetMode="External"/><Relationship Id="rId4" Type="http://schemas.openxmlformats.org/officeDocument/2006/relationships/hyperlink" Target="http://en.wikipedia.org/wiki/Extensibility" TargetMode="External"/><Relationship Id="rId9" Type="http://schemas.openxmlformats.org/officeDocument/2006/relationships/hyperlink" Target="http://en.wikipedia.org/wiki/Service_level_agreement" TargetMode="External"/><Relationship Id="rId14" Type="http://schemas.openxmlformats.org/officeDocument/2006/relationships/hyperlink" Target="http://en.wikipedia.org/wiki/Mean_time_to_recover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liance" TargetMode="External"/><Relationship Id="rId2" Type="http://schemas.openxmlformats.org/officeDocument/2006/relationships/hyperlink" Target="http://en.wikipedia.org/wiki/Certif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oftware_license_agreement" TargetMode="External"/><Relationship Id="rId4" Type="http://schemas.openxmlformats.org/officeDocument/2006/relationships/hyperlink" Target="http://en.wikipedia.org/wiki/Escro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bility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n.wikipedia.org/wiki/Documen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sability" TargetMode="External"/><Relationship Id="rId5" Type="http://schemas.openxmlformats.org/officeDocument/2006/relationships/hyperlink" Target="http://en.wikipedia.org/wiki/Safety" TargetMode="External"/><Relationship Id="rId4" Type="http://schemas.openxmlformats.org/officeDocument/2006/relationships/hyperlink" Target="http://en.wikipedia.org/wiki/Priva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199" y="1219200"/>
            <a:ext cx="42672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Non </a:t>
            </a:r>
            <a:r>
              <a:rPr lang="en-US" sz="3600" dirty="0"/>
              <a:t>Functional</a:t>
            </a:r>
            <a:r>
              <a:rPr lang="en-US" sz="3600" dirty="0"/>
              <a:t> </a:t>
            </a:r>
            <a:r>
              <a:rPr lang="en-US" sz="3600" dirty="0"/>
              <a:t>Requirements</a:t>
            </a:r>
          </a:p>
          <a:p>
            <a:r>
              <a:rPr lang="en-US" sz="2000" dirty="0" smtClean="0"/>
              <a:t>by:</a:t>
            </a:r>
          </a:p>
          <a:p>
            <a:endParaRPr lang="en-US" sz="2000" dirty="0"/>
          </a:p>
          <a:p>
            <a:endParaRPr lang="en-US" sz="2400" dirty="0"/>
          </a:p>
          <a:p>
            <a:r>
              <a:rPr lang="en-US" sz="2400" dirty="0" smtClean="0"/>
              <a:t>Dr</a:t>
            </a:r>
            <a:r>
              <a:rPr lang="en-US" sz="2400" dirty="0" smtClean="0"/>
              <a:t>. Timothy Korson</a:t>
            </a:r>
          </a:p>
          <a:p>
            <a:r>
              <a:rPr lang="en-US" dirty="0" smtClean="0"/>
              <a:t>CPIS 443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5918"/>
            <a:ext cx="7010400" cy="303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utc.edu/Academic/SocialWork/images/sau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10887"/>
            <a:ext cx="3164527" cy="281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and </a:t>
            </a:r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  <a:hlinkClick r:id="rId2" action="ppaction://hlinkfile" tooltip="Network topology"/>
              </a:rPr>
              <a:t>Network </a:t>
            </a:r>
            <a:r>
              <a:rPr lang="en-US" dirty="0">
                <a:solidFill>
                  <a:prstClr val="black"/>
                </a:solidFill>
                <a:hlinkClick r:id="rId2" action="ppaction://hlinkfile" tooltip="Network topology"/>
              </a:rPr>
              <a:t>topology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3" action="ppaction://hlinkfile" tooltip="Interoperability"/>
              </a:rPr>
              <a:t>Interoperability</a:t>
            </a:r>
            <a:endParaRPr lang="en-US" sz="4400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4" action="ppaction://hlinkfile" tooltip="Open source"/>
              </a:rPr>
              <a:t>Open source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5" action="ppaction://hlinkfile" tooltip="Platform (computing)"/>
              </a:rPr>
              <a:t>Platform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compatibility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Operational environment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Software, tools, standards etc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r>
              <a:rPr lang="en-US" dirty="0" smtClean="0">
                <a:solidFill>
                  <a:prstClr val="black"/>
                </a:solidFill>
                <a:hlinkClick r:id="rId6" action="ppaction://hlinkfile" tooltip="Software portability"/>
              </a:rPr>
              <a:t>Portability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Installation Testing, deployment scripts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907" y="1752600"/>
            <a:ext cx="29813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309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Efficiency </a:t>
            </a:r>
            <a:r>
              <a:rPr lang="en-US" dirty="0">
                <a:solidFill>
                  <a:prstClr val="black"/>
                </a:solidFill>
              </a:rPr>
              <a:t>(resource consumption for given load)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2" action="ppaction://hlinkfile" tooltip="Scalability"/>
              </a:rPr>
              <a:t>Scalability</a:t>
            </a:r>
            <a:r>
              <a:rPr lang="en-US" dirty="0">
                <a:solidFill>
                  <a:prstClr val="black"/>
                </a:solidFill>
              </a:rPr>
              <a:t> (horizontal, </a:t>
            </a: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vertical</a:t>
            </a:r>
            <a:r>
              <a:rPr lang="en-US" dirty="0">
                <a:solidFill>
                  <a:prstClr val="black"/>
                </a:solidFill>
              </a:rPr>
              <a:t>)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519" y="3429000"/>
            <a:ext cx="37909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85422"/>
            <a:ext cx="35433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5053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Response </a:t>
            </a:r>
            <a:r>
              <a:rPr lang="en-US" dirty="0">
                <a:solidFill>
                  <a:prstClr val="black"/>
                </a:solidFill>
              </a:rPr>
              <a:t>time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505200" cy="351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7758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Some “Performance Testing” Definitions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95262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 smtClean="0"/>
              <a:t>The following definitions are attributed to Ross Collard</a:t>
            </a:r>
            <a:endParaRPr lang="en-US" sz="2400" b="1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Load Test</a:t>
            </a:r>
            <a:r>
              <a:rPr lang="en-US" sz="2400" dirty="0" smtClean="0"/>
              <a:t>: a measurement of performance under heavy load (peak or worst-case)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Stress Test</a:t>
            </a:r>
            <a:r>
              <a:rPr lang="en-US" sz="2400" dirty="0" smtClean="0"/>
              <a:t>: pushes the load beyond specified or expected limits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Response Time Test</a:t>
            </a:r>
            <a:r>
              <a:rPr lang="en-US" sz="2400" dirty="0" smtClean="0"/>
              <a:t>: measures how long to complete a group of tasks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Throughput Test</a:t>
            </a:r>
            <a:r>
              <a:rPr lang="en-US" sz="2400" dirty="0" smtClean="0"/>
              <a:t>: measure the amount of data through the system under load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Capacity Test</a:t>
            </a:r>
            <a:r>
              <a:rPr lang="en-US" sz="2400" dirty="0" smtClean="0"/>
              <a:t>: measure the ability of a system to support additional workload without degrading performance unacceptably.</a:t>
            </a:r>
          </a:p>
        </p:txBody>
      </p:sp>
    </p:spTree>
    <p:extLst>
      <p:ext uri="{BB962C8B-B14F-4D97-AF65-F5344CB8AC3E}">
        <p14:creationId xmlns:p14="http://schemas.microsoft.com/office/powerpoint/2010/main" val="4094927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Some “Performance Testing” Definitions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383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Duration Testing</a:t>
            </a:r>
            <a:r>
              <a:rPr lang="en-US" sz="2400" dirty="0" smtClean="0"/>
              <a:t>: places a load on system for an extended time looking for degradation of service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Hot Spot Test</a:t>
            </a:r>
            <a:r>
              <a:rPr lang="en-US" sz="2400" dirty="0" smtClean="0"/>
              <a:t>: stressing a particular sub-system looking for a weak point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Spike (Bounce) Test</a:t>
            </a:r>
            <a:r>
              <a:rPr lang="en-US" sz="2400" dirty="0" smtClean="0"/>
              <a:t>: injecting a very high load for a short time to see how system handles a sudden increase in load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Breakpoint Test</a:t>
            </a:r>
            <a:r>
              <a:rPr lang="en-US" sz="2400" dirty="0" smtClean="0"/>
              <a:t>: increase load up to breaking point to determine the break-down characteristics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Rendezvous Test</a:t>
            </a:r>
            <a:r>
              <a:rPr lang="en-US" sz="2400" dirty="0" smtClean="0"/>
              <a:t>: spike testing where many of the same event occur simultaneously (i.e. everyone logging into email at the same time.)</a:t>
            </a:r>
          </a:p>
        </p:txBody>
      </p:sp>
    </p:spTree>
    <p:extLst>
      <p:ext uri="{BB962C8B-B14F-4D97-AF65-F5344CB8AC3E}">
        <p14:creationId xmlns:p14="http://schemas.microsoft.com/office/powerpoint/2010/main" val="1798026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1006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  <a:hlinkClick r:id="rId2" action="ppaction://hlinkfile" tooltip="Maintainability"/>
              </a:rPr>
              <a:t>Maintainability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3" action="ppaction://hlinkfile" tooltip="Modifiability (page does not exist)"/>
              </a:rPr>
              <a:t>Modifiability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4" action="ppaction://hlinkfile" tooltip="Extensibility"/>
              </a:rPr>
              <a:t>Extensibility</a:t>
            </a:r>
            <a:r>
              <a:rPr lang="en-US" dirty="0">
                <a:solidFill>
                  <a:prstClr val="black"/>
                </a:solidFill>
              </a:rPr>
              <a:t> (adding features, and carry-forward of customizations at next major version upgrade)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Resource </a:t>
            </a:r>
            <a:r>
              <a:rPr lang="en-US" dirty="0">
                <a:solidFill>
                  <a:prstClr val="black"/>
                </a:solidFill>
              </a:rPr>
              <a:t>constraints (processor speed, memory, disk space, network bandwidth </a:t>
            </a:r>
            <a:r>
              <a:rPr lang="en-US" dirty="0" err="1">
                <a:solidFill>
                  <a:prstClr val="black"/>
                </a:solidFill>
              </a:rPr>
              <a:t>etc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5" action="ppaction://hlinkfile" tooltip="Supportability"/>
              </a:rPr>
              <a:t>Supportability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6" action="ppaction://hlinkfile" tooltip="Testability"/>
              </a:rPr>
              <a:t>Testability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51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Encryption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Firewalls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Input </a:t>
            </a:r>
            <a:r>
              <a:rPr lang="en-US" dirty="0" smtClean="0">
                <a:solidFill>
                  <a:prstClr val="black"/>
                </a:solidFill>
              </a:rPr>
              <a:t>sanitation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Cross site scripting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SQL injection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71344"/>
            <a:ext cx="3467100" cy="384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167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hlinkClick r:id="rId2" action="ppaction://hlinkfile" tooltip="Availability"/>
              </a:rPr>
              <a:t>Availability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(see </a:t>
            </a:r>
            <a:r>
              <a:rPr lang="en-US" dirty="0">
                <a:solidFill>
                  <a:prstClr val="black"/>
                </a:solidFill>
                <a:hlinkClick r:id="rId3" action="ppaction://hlinkfile" tooltip="Service level agreement"/>
              </a:rPr>
              <a:t>service level agreement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4" action="ppaction://hlinkfile" tooltip="Backup"/>
              </a:rPr>
              <a:t>Backup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5" action="ppaction://hlinkfile" tooltip="Disaster recovery"/>
              </a:rPr>
              <a:t>Disaster recovery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6" action="ppaction://hlinkfile" tooltip="Failure management (page does not exist)"/>
              </a:rPr>
              <a:t>Failure management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7" action="ppaction://hlinkfile" tooltip="Recovery"/>
              </a:rPr>
              <a:t>Recovery</a:t>
            </a:r>
            <a:r>
              <a:rPr lang="en-US" dirty="0">
                <a:solidFill>
                  <a:prstClr val="black"/>
                </a:solidFill>
              </a:rPr>
              <a:t> / recoverability (e.g. </a:t>
            </a:r>
            <a:r>
              <a:rPr lang="en-US" dirty="0">
                <a:solidFill>
                  <a:prstClr val="black"/>
                </a:solidFill>
                <a:hlinkClick r:id="rId8" action="ppaction://hlinkfile" tooltip="Mean time to recovery"/>
              </a:rPr>
              <a:t>mean time to </a:t>
            </a:r>
            <a:r>
              <a:rPr lang="en-US" dirty="0" smtClean="0">
                <a:solidFill>
                  <a:prstClr val="black"/>
                </a:solidFill>
                <a:hlinkClick r:id="rId8" action="ppaction://hlinkfile" tooltip="Mean time to recovery"/>
              </a:rPr>
              <a:t>recovery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9" action="ppaction://hlinkfile" tooltip="Reliability engineering"/>
              </a:rPr>
              <a:t>Reliability</a:t>
            </a:r>
            <a:r>
              <a:rPr lang="en-US" dirty="0">
                <a:solidFill>
                  <a:prstClr val="black"/>
                </a:solidFill>
              </a:rPr>
              <a:t> (e.g. </a:t>
            </a:r>
            <a:r>
              <a:rPr lang="en-US" dirty="0">
                <a:solidFill>
                  <a:prstClr val="black"/>
                </a:solidFill>
                <a:hlinkClick r:id="rId10" action="ppaction://hlinkfile" tooltip="Mean time between failures"/>
              </a:rPr>
              <a:t>mean time between failures</a:t>
            </a:r>
            <a:r>
              <a:rPr lang="en-US" dirty="0">
                <a:solidFill>
                  <a:prstClr val="black"/>
                </a:solidFill>
              </a:rPr>
              <a:t> - MTBF)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11" action="ppaction://hlinkfile" tooltip="Resilience (network)"/>
              </a:rPr>
              <a:t>Resilience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12" action="ppaction://hlinkfile" tooltip="Robustness (computer science)"/>
              </a:rPr>
              <a:t>Robustness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13" action="ppaction://hlinkfile" tooltip="Quality (business)"/>
              </a:rPr>
              <a:t>Quality</a:t>
            </a:r>
            <a:r>
              <a:rPr lang="en-US" dirty="0">
                <a:solidFill>
                  <a:prstClr val="black"/>
                </a:solidFill>
              </a:rPr>
              <a:t> (e.g. faults discovered, faults delivered, fault removal </a:t>
            </a:r>
            <a:r>
              <a:rPr lang="en-US" dirty="0">
                <a:solidFill>
                  <a:prstClr val="black"/>
                </a:solidFill>
                <a:hlinkClick r:id="rId14" action="ppaction://hlinkfile" tooltip="Efficacy"/>
              </a:rPr>
              <a:t>efficacy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15" action="ppaction://hlinkfile" tooltip="Stability"/>
              </a:rPr>
              <a:t>Stability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64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unctionality </a:t>
            </a:r>
            <a:r>
              <a:rPr lang="en-US" dirty="0" smtClean="0"/>
              <a:t>that is provided in the system </a:t>
            </a:r>
            <a:r>
              <a:rPr lang="en-US" dirty="0" smtClean="0"/>
              <a:t>interface to allow a user to achieve their goal</a:t>
            </a:r>
            <a:endParaRPr lang="en-US" dirty="0" smtClean="0"/>
          </a:p>
          <a:p>
            <a:pPr lvl="1"/>
            <a:r>
              <a:rPr lang="en-US" dirty="0" smtClean="0"/>
              <a:t>Purchase a book on Amazon.com</a:t>
            </a:r>
          </a:p>
          <a:p>
            <a:pPr lvl="1"/>
            <a:r>
              <a:rPr lang="en-US" dirty="0" smtClean="0"/>
              <a:t>There is a way to log on, select a book, enter my credit card number, choose a shipping option, etc.</a:t>
            </a:r>
            <a:endParaRPr lang="en-US" dirty="0"/>
          </a:p>
        </p:txBody>
      </p:sp>
      <p:pic>
        <p:nvPicPr>
          <p:cNvPr id="6146" name="Picture 2" descr="http://www.supermopi.com/joomla/images/stories/mopi_photos/amaz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949385"/>
            <a:ext cx="5715000" cy="11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983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</a:t>
            </a:r>
          </a:p>
          <a:p>
            <a:pPr lvl="1"/>
            <a:r>
              <a:rPr lang="en-US" dirty="0" smtClean="0"/>
              <a:t>Quality requirements</a:t>
            </a:r>
          </a:p>
          <a:p>
            <a:pPr lvl="1"/>
            <a:r>
              <a:rPr lang="en-US" dirty="0" smtClean="0"/>
              <a:t>System requirements</a:t>
            </a:r>
          </a:p>
          <a:p>
            <a:pPr lvl="1"/>
            <a:r>
              <a:rPr lang="en-US" dirty="0" smtClean="0"/>
              <a:t>Technical Requirements</a:t>
            </a:r>
            <a:endParaRPr lang="en-US" dirty="0"/>
          </a:p>
          <a:p>
            <a:r>
              <a:rPr lang="en-US" dirty="0" smtClean="0"/>
              <a:t>System requirements for which there is no user interface</a:t>
            </a:r>
          </a:p>
          <a:p>
            <a:pPr lvl="1"/>
            <a:r>
              <a:rPr lang="en-US" dirty="0" smtClean="0"/>
              <a:t>When I use a credit card on Amazon , all transmission or storage of my card must be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61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Non-Functional Requirements (Wikipedia)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dirty="0">
                <a:hlinkClick r:id="rId2" action="ppaction://hlinkfile" tooltip="Accessibility"/>
              </a:rPr>
              <a:t>Accessibility</a:t>
            </a:r>
            <a:endParaRPr lang="en-US" sz="1400" dirty="0"/>
          </a:p>
          <a:p>
            <a:r>
              <a:rPr lang="en-US" sz="1400" dirty="0"/>
              <a:t>Audit and control</a:t>
            </a:r>
          </a:p>
          <a:p>
            <a:r>
              <a:rPr lang="en-US" sz="1400" dirty="0">
                <a:hlinkClick r:id="rId3" action="ppaction://hlinkfile" tooltip="Availability"/>
              </a:rPr>
              <a:t>Availability</a:t>
            </a:r>
            <a:r>
              <a:rPr lang="en-US" sz="1400" dirty="0"/>
              <a:t> (see </a:t>
            </a:r>
            <a:r>
              <a:rPr lang="en-US" sz="1400" dirty="0">
                <a:hlinkClick r:id="rId4" action="ppaction://hlinkfile" tooltip="Service level agreement"/>
              </a:rPr>
              <a:t>service level agreement</a:t>
            </a:r>
            <a:r>
              <a:rPr lang="en-US" sz="1400" dirty="0"/>
              <a:t>)</a:t>
            </a:r>
          </a:p>
          <a:p>
            <a:r>
              <a:rPr lang="en-US" sz="1400" dirty="0">
                <a:hlinkClick r:id="rId5" action="ppaction://hlinkfile" tooltip="Backup"/>
              </a:rPr>
              <a:t>Backup</a:t>
            </a:r>
            <a:endParaRPr lang="en-US" sz="1400" dirty="0"/>
          </a:p>
          <a:p>
            <a:r>
              <a:rPr lang="en-US" sz="1400" dirty="0"/>
              <a:t>Capacity, current and forecast</a:t>
            </a:r>
          </a:p>
          <a:p>
            <a:r>
              <a:rPr lang="en-US" sz="1400" dirty="0">
                <a:hlinkClick r:id="rId6" action="ppaction://hlinkfile" tooltip="Certification"/>
              </a:rPr>
              <a:t>Certification</a:t>
            </a:r>
            <a:endParaRPr lang="en-US" sz="1400" dirty="0"/>
          </a:p>
          <a:p>
            <a:r>
              <a:rPr lang="en-US" sz="1400" dirty="0">
                <a:hlinkClick r:id="rId7" action="ppaction://hlinkfile" tooltip="Compliance"/>
              </a:rPr>
              <a:t>Compliance</a:t>
            </a:r>
            <a:endParaRPr lang="en-US" sz="1400" dirty="0"/>
          </a:p>
          <a:p>
            <a:r>
              <a:rPr lang="en-US" sz="1400" dirty="0">
                <a:hlinkClick r:id="rId8" action="ppaction://hlinkfile" tooltip="Configuration management"/>
              </a:rPr>
              <a:t>Configuration management</a:t>
            </a:r>
            <a:endParaRPr lang="en-US" sz="1400" dirty="0"/>
          </a:p>
          <a:p>
            <a:r>
              <a:rPr lang="en-US" sz="1400" dirty="0"/>
              <a:t>Dependency on other parties</a:t>
            </a:r>
          </a:p>
          <a:p>
            <a:r>
              <a:rPr lang="en-US" sz="1400" dirty="0"/>
              <a:t>Deployment</a:t>
            </a:r>
          </a:p>
          <a:p>
            <a:r>
              <a:rPr lang="en-US" sz="1400" dirty="0">
                <a:hlinkClick r:id="rId9" action="ppaction://hlinkfile" tooltip="Documentation"/>
              </a:rPr>
              <a:t>Documentation</a:t>
            </a:r>
            <a:endParaRPr lang="en-US" sz="1400" dirty="0"/>
          </a:p>
          <a:p>
            <a:r>
              <a:rPr lang="en-US" sz="1400" dirty="0">
                <a:hlinkClick r:id="rId10" action="ppaction://hlinkfile" tooltip="Disaster recovery"/>
              </a:rPr>
              <a:t>Disaster recovery</a:t>
            </a:r>
            <a:endParaRPr lang="en-US" sz="1400" dirty="0"/>
          </a:p>
          <a:p>
            <a:r>
              <a:rPr lang="en-US" sz="1400" dirty="0"/>
              <a:t>Efficiency (resource consumption for given load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1400" dirty="0">
                <a:solidFill>
                  <a:prstClr val="black"/>
                </a:solidFill>
              </a:rPr>
              <a:t>Effectiveness (resulting performance in relation to effort)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Emotional factors (like fun or absorbing)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1" action="ppaction://hlinkfile" tooltip="Escrow"/>
              </a:rPr>
              <a:t>Escrow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2" action="ppaction://hlinkfile" tooltip="Extensibility"/>
              </a:rPr>
              <a:t>Extensibility</a:t>
            </a:r>
            <a:r>
              <a:rPr lang="en-US" sz="1400" dirty="0">
                <a:solidFill>
                  <a:prstClr val="black"/>
                </a:solidFill>
              </a:rPr>
              <a:t> (adding features, and carry-forward of customizations at next major version upgrade)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3" action="ppaction://hlinkfile" tooltip="Failure management (page does not exist)"/>
              </a:rPr>
              <a:t>Failure management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Legal and </a:t>
            </a:r>
            <a:r>
              <a:rPr lang="en-US" sz="1400" dirty="0">
                <a:solidFill>
                  <a:prstClr val="black"/>
                </a:solidFill>
                <a:hlinkClick r:id="rId14" action="ppaction://hlinkfile" tooltip="Software license agreement"/>
              </a:rPr>
              <a:t>licensing</a:t>
            </a:r>
            <a:r>
              <a:rPr lang="en-US" sz="1400" dirty="0">
                <a:solidFill>
                  <a:prstClr val="black"/>
                </a:solidFill>
              </a:rPr>
              <a:t> issues or patent-infringement-</a:t>
            </a:r>
            <a:r>
              <a:rPr lang="en-US" sz="1400" dirty="0" err="1">
                <a:solidFill>
                  <a:prstClr val="black"/>
                </a:solidFill>
              </a:rPr>
              <a:t>avoidability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5" action="ppaction://hlinkfile" tooltip="Interoperability"/>
              </a:rPr>
              <a:t>Interoperability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6" action="ppaction://hlinkfile" tooltip="Maintainability"/>
              </a:rPr>
              <a:t>Maintainability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7" action="ppaction://hlinkfile" tooltip="Modifiability (page does not exist)"/>
              </a:rPr>
              <a:t>Modifiability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8" action="ppaction://hlinkfile" tooltip="Network topology"/>
              </a:rPr>
              <a:t>Network topology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681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Non-Functional </a:t>
            </a:r>
            <a:r>
              <a:rPr lang="en-US" dirty="0"/>
              <a:t>Requirements (Wikipedia)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1400" dirty="0">
                <a:solidFill>
                  <a:prstClr val="black"/>
                </a:solidFill>
                <a:hlinkClick r:id="rId2" action="ppaction://hlinkfile" tooltip="Open source"/>
              </a:rPr>
              <a:t>Open source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3" action="ppaction://hlinkfile" tooltip="Operability"/>
              </a:rPr>
              <a:t>Operability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4" action="ppaction://hlinkfile" tooltip="Computer performance"/>
              </a:rPr>
              <a:t>Performance</a:t>
            </a:r>
            <a:r>
              <a:rPr lang="en-US" sz="1400" dirty="0">
                <a:solidFill>
                  <a:prstClr val="black"/>
                </a:solidFill>
              </a:rPr>
              <a:t> / response time (</a:t>
            </a:r>
            <a:r>
              <a:rPr lang="en-US" sz="1400" dirty="0">
                <a:solidFill>
                  <a:prstClr val="black"/>
                </a:solidFill>
                <a:hlinkClick r:id="rId5" action="ppaction://hlinkfile" tooltip="Performance engineering"/>
              </a:rPr>
              <a:t>performance engineering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6" action="ppaction://hlinkfile" tooltip="Platform (computing)"/>
              </a:rPr>
              <a:t>Platform</a:t>
            </a:r>
            <a:r>
              <a:rPr lang="en-US" sz="1400" dirty="0">
                <a:solidFill>
                  <a:prstClr val="black"/>
                </a:solidFill>
              </a:rPr>
              <a:t> compatibility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7" action="ppaction://hlinkfile" tooltip="Price"/>
              </a:rPr>
              <a:t>Price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8" action="ppaction://hlinkfile" tooltip="Privacy"/>
              </a:rPr>
              <a:t>Privacy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9" action="ppaction://hlinkfile" tooltip="Software portability"/>
              </a:rPr>
              <a:t>Portability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0" action="ppaction://hlinkfile" tooltip="Quality (business)"/>
              </a:rPr>
              <a:t>Quality</a:t>
            </a:r>
            <a:r>
              <a:rPr lang="en-US" sz="1400" dirty="0">
                <a:solidFill>
                  <a:prstClr val="black"/>
                </a:solidFill>
              </a:rPr>
              <a:t> (e.g. faults discovered, faults delivered, fault removal </a:t>
            </a:r>
            <a:r>
              <a:rPr lang="en-US" sz="1400" dirty="0">
                <a:solidFill>
                  <a:prstClr val="black"/>
                </a:solidFill>
                <a:hlinkClick r:id="rId11" action="ppaction://hlinkfile" tooltip="Efficacy"/>
              </a:rPr>
              <a:t>efficacy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2" action="ppaction://hlinkfile" tooltip="Recovery"/>
              </a:rPr>
              <a:t>Recovery</a:t>
            </a:r>
            <a:r>
              <a:rPr lang="en-US" sz="1400" dirty="0">
                <a:solidFill>
                  <a:prstClr val="black"/>
                </a:solidFill>
              </a:rPr>
              <a:t> / recoverability (e.g. </a:t>
            </a:r>
            <a:r>
              <a:rPr lang="en-US" sz="1400" dirty="0">
                <a:solidFill>
                  <a:prstClr val="black"/>
                </a:solidFill>
                <a:hlinkClick r:id="rId13" action="ppaction://hlinkfile" tooltip="Mean time to recovery"/>
              </a:rPr>
              <a:t>mean time to recovery</a:t>
            </a:r>
            <a:r>
              <a:rPr lang="en-US" sz="1400" dirty="0">
                <a:solidFill>
                  <a:prstClr val="black"/>
                </a:solidFill>
              </a:rPr>
              <a:t> - MTTR)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4" action="ppaction://hlinkfile" tooltip="Reliability engineering"/>
              </a:rPr>
              <a:t>Reliability</a:t>
            </a:r>
            <a:r>
              <a:rPr lang="en-US" sz="1400" dirty="0">
                <a:solidFill>
                  <a:prstClr val="black"/>
                </a:solidFill>
              </a:rPr>
              <a:t> (e.g. </a:t>
            </a:r>
            <a:r>
              <a:rPr lang="en-US" sz="1400" dirty="0">
                <a:solidFill>
                  <a:prstClr val="black"/>
                </a:solidFill>
                <a:hlinkClick r:id="rId15" action="ppaction://hlinkfile" tooltip="Mean time between failures"/>
              </a:rPr>
              <a:t>mean time between failures</a:t>
            </a:r>
            <a:r>
              <a:rPr lang="en-US" sz="1400" dirty="0">
                <a:solidFill>
                  <a:prstClr val="black"/>
                </a:solidFill>
              </a:rPr>
              <a:t> - MTBF)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6" action="ppaction://hlinkfile" tooltip="Resilience (network)"/>
              </a:rPr>
              <a:t>Resilience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1400" dirty="0">
                <a:solidFill>
                  <a:prstClr val="black"/>
                </a:solidFill>
              </a:rPr>
              <a:t>Resource constraints (processor speed, memory, disk space, network bandwidth </a:t>
            </a:r>
            <a:r>
              <a:rPr lang="en-US" sz="1400" dirty="0" err="1">
                <a:solidFill>
                  <a:prstClr val="black"/>
                </a:solidFill>
              </a:rPr>
              <a:t>etc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7" action="ppaction://hlinkfile" tooltip="Response Time"/>
              </a:rPr>
              <a:t>Response time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8" action="ppaction://hlinkfile" tooltip="Robustness (computer science)"/>
              </a:rPr>
              <a:t>Robustness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9" action="ppaction://hlinkfile" tooltip="Scalability"/>
              </a:rPr>
              <a:t>Scalability</a:t>
            </a:r>
            <a:r>
              <a:rPr lang="en-US" sz="1400" dirty="0">
                <a:solidFill>
                  <a:prstClr val="black"/>
                </a:solidFill>
              </a:rPr>
              <a:t> (horizontal, vertical)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0" action="ppaction://hlinkfile" tooltip="Security"/>
              </a:rPr>
              <a:t>Security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Software, tools, standards etc. </a:t>
            </a:r>
            <a:r>
              <a:rPr lang="en-US" sz="1400" dirty="0">
                <a:solidFill>
                  <a:prstClr val="black"/>
                </a:solidFill>
                <a:hlinkClick r:id="rId21" action="ppaction://hlinkfile" tooltip="Backward compatibility"/>
              </a:rPr>
              <a:t>Compatibility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2" action="ppaction://hlinkfile" tooltip="Stability"/>
              </a:rPr>
              <a:t>Stability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3" action="ppaction://hlinkfile" tooltip="Safety"/>
              </a:rPr>
              <a:t>Safety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4" action="ppaction://hlinkfile" tooltip="Supportability"/>
              </a:rPr>
              <a:t>Supportability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5" action="ppaction://hlinkfile" tooltip="Testability"/>
              </a:rPr>
              <a:t>Testability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6" action="ppaction://hlinkfile" tooltip="Usability"/>
              </a:rPr>
              <a:t>Usability</a:t>
            </a:r>
            <a:r>
              <a:rPr lang="en-US" sz="1400" dirty="0">
                <a:solidFill>
                  <a:prstClr val="black"/>
                </a:solidFill>
              </a:rPr>
              <a:t> by target user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4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Non-Functional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338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Legal and regulatory</a:t>
            </a:r>
          </a:p>
          <a:p>
            <a:r>
              <a:rPr lang="en-US" sz="1400" dirty="0" smtClean="0"/>
              <a:t>Accessibility</a:t>
            </a:r>
            <a:endParaRPr lang="en-US" sz="1400" dirty="0"/>
          </a:p>
          <a:p>
            <a:r>
              <a:rPr lang="en-US" sz="1400" dirty="0" smtClean="0">
                <a:hlinkClick r:id="rId2" action="ppaction://hlinkfile" tooltip="Certification"/>
              </a:rPr>
              <a:t>Certification</a:t>
            </a:r>
            <a:endParaRPr lang="en-US" sz="1400" dirty="0"/>
          </a:p>
          <a:p>
            <a:r>
              <a:rPr lang="en-US" sz="1400" dirty="0" smtClean="0">
                <a:hlinkClick r:id="rId3" action="ppaction://hlinkfile" tooltip="Compliance"/>
              </a:rPr>
              <a:t>Compliance</a:t>
            </a:r>
            <a:endParaRPr lang="en-US" sz="1400" dirty="0" smtClean="0"/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4" action="ppaction://hlinkfile" tooltip="Escrow"/>
              </a:rPr>
              <a:t>Escrow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Legal and </a:t>
            </a:r>
            <a:r>
              <a:rPr lang="en-US" sz="1400" dirty="0">
                <a:solidFill>
                  <a:prstClr val="black"/>
                </a:solidFill>
                <a:hlinkClick r:id="rId5" action="ppaction://hlinkfile" tooltip="Software license agreement"/>
              </a:rPr>
              <a:t>licensing</a:t>
            </a:r>
            <a:r>
              <a:rPr lang="en-US" sz="1400" dirty="0">
                <a:solidFill>
                  <a:prstClr val="black"/>
                </a:solidFill>
              </a:rPr>
              <a:t> issues or patent-infringement-</a:t>
            </a:r>
            <a:r>
              <a:rPr lang="en-US" sz="1400" dirty="0" err="1">
                <a:solidFill>
                  <a:prstClr val="black"/>
                </a:solidFill>
              </a:rPr>
              <a:t>avoidability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/>
              <a:t>Audit and control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Usability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6" action="ppaction://hlinkfile" tooltip="Documentation"/>
              </a:rPr>
              <a:t>Documentation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Emotional factors (like fun or absorbing)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7" action="ppaction://hlinkfile" tooltip="Operability"/>
              </a:rPr>
              <a:t>Operability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8" action="ppaction://hlinkfile" tooltip="Privacy"/>
              </a:rPr>
              <a:t>Privacy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9" action="ppaction://hlinkfile" tooltip="Safety"/>
              </a:rPr>
              <a:t>Safety</a:t>
            </a:r>
            <a:endParaRPr lang="en-US" sz="1400" dirty="0" smtClean="0">
              <a:solidFill>
                <a:prstClr val="black"/>
              </a:solidFill>
              <a:hlinkClick r:id="rId10" action="ppaction://hlinkfile" tooltip="Usability"/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10" action="ppaction://hlinkfile" tooltip="Usability"/>
              </a:rPr>
              <a:t>Usability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by target user community</a:t>
            </a:r>
          </a:p>
          <a:p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338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Capacity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Efficiency (resource consumption for given load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1" action="ppaction://hlinkfile" tooltip="Scalability"/>
              </a:rPr>
              <a:t>Scalability</a:t>
            </a:r>
            <a:r>
              <a:rPr lang="en-US" sz="1400" dirty="0">
                <a:solidFill>
                  <a:prstClr val="black"/>
                </a:solidFill>
              </a:rPr>
              <a:t> (horizontal, vertical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Deployment and development environment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2" action="ppaction://hlinkfile" tooltip="Network topology"/>
              </a:rPr>
              <a:t>Network </a:t>
            </a:r>
            <a:r>
              <a:rPr lang="en-US" sz="1400" dirty="0" smtClean="0">
                <a:solidFill>
                  <a:prstClr val="black"/>
                </a:solidFill>
                <a:hlinkClick r:id="rId12" action="ppaction://hlinkfile" tooltip="Network topology"/>
              </a:rPr>
              <a:t>topology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13" action="ppaction://hlinkfile" tooltip="Interoperability"/>
              </a:rPr>
              <a:t>Interoperability</a:t>
            </a:r>
            <a:endParaRPr lang="en-US" sz="2400" dirty="0" smtClean="0"/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4" action="ppaction://hlinkfile" tooltip="Open source"/>
              </a:rPr>
              <a:t>Open source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5" action="ppaction://hlinkfile" tooltip="Platform (computing)"/>
              </a:rPr>
              <a:t>Platform</a:t>
            </a:r>
            <a:r>
              <a:rPr lang="en-US" sz="1400" dirty="0">
                <a:solidFill>
                  <a:prstClr val="black"/>
                </a:solidFill>
              </a:rPr>
              <a:t> compatibility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Software, tools, standards etc.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/>
              <a:t>Performance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Response </a:t>
            </a:r>
            <a:r>
              <a:rPr lang="en-US" sz="1400" dirty="0">
                <a:solidFill>
                  <a:prstClr val="black"/>
                </a:solidFill>
              </a:rPr>
              <a:t>time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16" action="ppaction://hlinkfile" tooltip="Performance engineering"/>
              </a:rPr>
              <a:t>performance engineering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55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Non-Functional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3862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Architecture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2" action="ppaction://hlinkfile" tooltip="Maintainability"/>
              </a:rPr>
              <a:t>Maintainability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3" action="ppaction://hlinkfile" tooltip="Modifiability (page does not exist)"/>
              </a:rPr>
              <a:t>Modifiability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4" action="ppaction://hlinkfile" tooltip="Extensibility"/>
              </a:rPr>
              <a:t>Extensibility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(adding features, and carry-forward of customizations at next major version upgrade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5" action="ppaction://hlinkfile" tooltip="Software portability"/>
              </a:rPr>
              <a:t>Portability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Resource constraints (processor speed, memory, disk space, network bandwidth </a:t>
            </a:r>
            <a:r>
              <a:rPr lang="en-US" sz="1400" dirty="0" err="1">
                <a:solidFill>
                  <a:prstClr val="black"/>
                </a:solidFill>
              </a:rPr>
              <a:t>etc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6" action="ppaction://hlinkfile" tooltip="Supportability"/>
              </a:rPr>
              <a:t>Supportability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7" action="ppaction://hlinkfile" tooltip="Testability"/>
              </a:rPr>
              <a:t>Testability</a:t>
            </a:r>
            <a:endParaRPr lang="en-US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Security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Encryption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Firewalls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Input sanitation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386263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Reliability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8" action="ppaction://hlinkfile" tooltip="Availability"/>
              </a:rPr>
              <a:t>Availability</a:t>
            </a:r>
            <a:r>
              <a:rPr lang="en-US" sz="1400" dirty="0">
                <a:solidFill>
                  <a:prstClr val="black"/>
                </a:solidFill>
              </a:rPr>
              <a:t> (see </a:t>
            </a:r>
            <a:r>
              <a:rPr lang="en-US" sz="1400" dirty="0">
                <a:solidFill>
                  <a:prstClr val="black"/>
                </a:solidFill>
                <a:hlinkClick r:id="rId9" action="ppaction://hlinkfile" tooltip="Service level agreement"/>
              </a:rPr>
              <a:t>service level agreement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0" action="ppaction://hlinkfile" tooltip="Backup"/>
              </a:rPr>
              <a:t>Backup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1" action="ppaction://hlinkfile" tooltip="Disaster recovery"/>
              </a:rPr>
              <a:t>Disaster recovery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2" action="ppaction://hlinkfile" tooltip="Failure management (page does not exist)"/>
              </a:rPr>
              <a:t>Failure management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3" action="ppaction://hlinkfile" tooltip="Recovery"/>
              </a:rPr>
              <a:t>Recovery</a:t>
            </a:r>
            <a:r>
              <a:rPr lang="en-US" sz="1400" dirty="0">
                <a:solidFill>
                  <a:prstClr val="black"/>
                </a:solidFill>
              </a:rPr>
              <a:t> / recoverability (e.g. </a:t>
            </a:r>
            <a:r>
              <a:rPr lang="en-US" sz="1400" dirty="0">
                <a:solidFill>
                  <a:prstClr val="black"/>
                </a:solidFill>
                <a:hlinkClick r:id="rId14" action="ppaction://hlinkfile" tooltip="Mean time to recovery"/>
              </a:rPr>
              <a:t>mean time to recovery</a:t>
            </a:r>
            <a:r>
              <a:rPr lang="en-US" sz="1400" dirty="0">
                <a:solidFill>
                  <a:prstClr val="black"/>
                </a:solidFill>
              </a:rPr>
              <a:t> - MTTR)</a:t>
            </a: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5" action="ppaction://hlinkfile" tooltip="Reliability engineering"/>
              </a:rPr>
              <a:t>Reliability</a:t>
            </a:r>
            <a:r>
              <a:rPr lang="en-US" sz="1400" dirty="0">
                <a:solidFill>
                  <a:prstClr val="black"/>
                </a:solidFill>
              </a:rPr>
              <a:t> (e.g. </a:t>
            </a:r>
            <a:r>
              <a:rPr lang="en-US" sz="1400" dirty="0">
                <a:solidFill>
                  <a:prstClr val="black"/>
                </a:solidFill>
                <a:hlinkClick r:id="rId16" action="ppaction://hlinkfile" tooltip="Mean time between failures"/>
              </a:rPr>
              <a:t>mean time between failures</a:t>
            </a:r>
            <a:r>
              <a:rPr lang="en-US" sz="1400" dirty="0">
                <a:solidFill>
                  <a:prstClr val="black"/>
                </a:solidFill>
              </a:rPr>
              <a:t> - MTBF)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17" action="ppaction://hlinkfile" tooltip="Resilience (network)"/>
              </a:rPr>
              <a:t>Resilience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18" action="ppaction://hlinkfile" tooltip="Robustness (computer science)"/>
              </a:rPr>
              <a:t>Robustness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  <a:hlinkClick r:id="rId19" action="ppaction://hlinkfile" tooltip="Quality (business)"/>
              </a:rPr>
              <a:t>Quality</a:t>
            </a:r>
            <a:r>
              <a:rPr lang="en-US" sz="1400" dirty="0">
                <a:solidFill>
                  <a:prstClr val="black"/>
                </a:solidFill>
              </a:rPr>
              <a:t> (e.g. faults discovered, faults delivered, fault removal </a:t>
            </a:r>
            <a:r>
              <a:rPr lang="en-US" sz="1400" dirty="0">
                <a:solidFill>
                  <a:prstClr val="black"/>
                </a:solidFill>
                <a:hlinkClick r:id="rId20" action="ppaction://hlinkfile" tooltip="Efficacy"/>
              </a:rPr>
              <a:t>efficacy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  <a:hlinkClick r:id="rId21" action="ppaction://hlinkfile" tooltip="Stability"/>
              </a:rPr>
              <a:t>Stability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Concurrence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Race conditions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55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Legal and regulatory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  <a:p>
            <a:r>
              <a:rPr lang="en-US" dirty="0">
                <a:hlinkClick r:id="rId2" action="ppaction://hlinkfile" tooltip="Certification"/>
              </a:rPr>
              <a:t>Certification</a:t>
            </a:r>
            <a:endParaRPr lang="en-US" dirty="0"/>
          </a:p>
          <a:p>
            <a:r>
              <a:rPr lang="en-US" dirty="0">
                <a:hlinkClick r:id="rId3" action="ppaction://hlinkfile" tooltip="Compliance"/>
              </a:rPr>
              <a:t>Compliance</a:t>
            </a: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4" action="ppaction://hlinkfile" tooltip="Escrow"/>
              </a:rPr>
              <a:t>Escrow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Legal and </a:t>
            </a:r>
            <a:r>
              <a:rPr lang="en-US" dirty="0">
                <a:solidFill>
                  <a:prstClr val="black"/>
                </a:solidFill>
                <a:hlinkClick r:id="rId5" action="ppaction://hlinkfile" tooltip="Software license agreement"/>
              </a:rPr>
              <a:t>licensing</a:t>
            </a:r>
            <a:r>
              <a:rPr lang="en-US" dirty="0">
                <a:solidFill>
                  <a:prstClr val="black"/>
                </a:solidFill>
              </a:rPr>
              <a:t> issues or patent-infringement-</a:t>
            </a:r>
            <a:r>
              <a:rPr lang="en-US" dirty="0" err="1">
                <a:solidFill>
                  <a:prstClr val="black"/>
                </a:solidFill>
              </a:rPr>
              <a:t>avoidability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/>
              <a:t>Audit and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733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US" dirty="0">
                <a:solidFill>
                  <a:prstClr val="black"/>
                </a:solidFill>
              </a:rPr>
              <a:t>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4888"/>
            <a:ext cx="4953000" cy="3940175"/>
          </a:xfrm>
        </p:spPr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  <a:hlinkClick r:id="rId2" action="ppaction://hlinkfile" tooltip="Documentation"/>
              </a:rPr>
              <a:t>Documentation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Emotional factors (like </a:t>
            </a: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fun </a:t>
            </a:r>
            <a:r>
              <a:rPr lang="en-US" dirty="0">
                <a:solidFill>
                  <a:prstClr val="black"/>
                </a:solidFill>
              </a:rPr>
              <a:t>or absorbing)</a:t>
            </a:r>
          </a:p>
          <a:p>
            <a:pPr lvl="0"/>
            <a:r>
              <a:rPr lang="en-US" dirty="0">
                <a:solidFill>
                  <a:prstClr val="black"/>
                </a:solidFill>
                <a:hlinkClick r:id="rId3" action="ppaction://hlinkfile" tooltip="Operability"/>
              </a:rPr>
              <a:t>Operability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4" action="ppaction://hlinkfile" tooltip="Privacy"/>
              </a:rPr>
              <a:t>Privacy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5" action="ppaction://hlinkfile" tooltip="Safety"/>
              </a:rPr>
              <a:t>Safety</a:t>
            </a:r>
            <a:endParaRPr lang="en-US" dirty="0">
              <a:solidFill>
                <a:prstClr val="black"/>
              </a:solidFill>
              <a:hlinkClick r:id="rId6" action="ppaction://hlinkfile" tooltip="Usability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6" action="ppaction://hlinkfile" tooltip="Usability"/>
              </a:rPr>
              <a:t>Usability</a:t>
            </a:r>
            <a:r>
              <a:rPr lang="en-US" dirty="0">
                <a:solidFill>
                  <a:prstClr val="black"/>
                </a:solidFill>
              </a:rPr>
              <a:t> by target </a:t>
            </a: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user </a:t>
            </a:r>
            <a:r>
              <a:rPr lang="en-US" dirty="0">
                <a:solidFill>
                  <a:prstClr val="black"/>
                </a:solidFill>
              </a:rPr>
              <a:t>community</a:t>
            </a:r>
          </a:p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669" y="2133600"/>
            <a:ext cx="3230956" cy="415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316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y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c:\powerpnt\template\bwovrhd\mytemp.ppt</Template>
  <TotalTime>39856</TotalTime>
  <Pages>16</Pages>
  <Words>815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mytemp</vt:lpstr>
      <vt:lpstr>PowerPoint Presentation</vt:lpstr>
      <vt:lpstr>Functional Requirement</vt:lpstr>
      <vt:lpstr>Non Functional Requirements</vt:lpstr>
      <vt:lpstr>Types of Non-Functional Requirements (Wikipedia)</vt:lpstr>
      <vt:lpstr>Types of Non-Functional Requirements (Wikipedia)</vt:lpstr>
      <vt:lpstr>Categories of Non-Functional Requirements</vt:lpstr>
      <vt:lpstr>Categories of Non-Functional Requirements</vt:lpstr>
      <vt:lpstr>Legal and regulatory</vt:lpstr>
      <vt:lpstr>Usability</vt:lpstr>
      <vt:lpstr>Deployment and Development Environment</vt:lpstr>
      <vt:lpstr>Capacity</vt:lpstr>
      <vt:lpstr>Performance</vt:lpstr>
      <vt:lpstr>Some “Performance Testing” Definitions</vt:lpstr>
      <vt:lpstr>Some “Performance Testing” Definitions</vt:lpstr>
      <vt:lpstr>Architecture</vt:lpstr>
      <vt:lpstr>Security</vt:lpstr>
      <vt:lpstr>Reliability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Magdy Hanna</dc:creator>
  <cp:lastModifiedBy>Timothy Korson</cp:lastModifiedBy>
  <cp:revision>343</cp:revision>
  <cp:lastPrinted>1999-03-24T19:23:50Z</cp:lastPrinted>
  <dcterms:created xsi:type="dcterms:W3CDTF">1998-07-18T14:36:02Z</dcterms:created>
  <dcterms:modified xsi:type="dcterms:W3CDTF">2011-11-16T14:54:56Z</dcterms:modified>
</cp:coreProperties>
</file>